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2"/>
  </p:notesMasterIdLst>
  <p:handoutMasterIdLst>
    <p:handoutMasterId r:id="rId13"/>
  </p:handoutMasterIdLst>
  <p:sldIdLst>
    <p:sldId id="292" r:id="rId5"/>
    <p:sldId id="291" r:id="rId6"/>
    <p:sldId id="294" r:id="rId7"/>
    <p:sldId id="295" r:id="rId8"/>
    <p:sldId id="298" r:id="rId9"/>
    <p:sldId id="297" r:id="rId10"/>
    <p:sldId id="293" r:id="rId1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6F"/>
    <a:srgbClr val="00ACB6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394" autoAdjust="0"/>
    <p:restoredTop sz="94639" autoAdjust="0"/>
  </p:normalViewPr>
  <p:slideViewPr>
    <p:cSldViewPr snapToGrid="0">
      <p:cViewPr varScale="1">
        <p:scale>
          <a:sx n="65" d="100"/>
          <a:sy n="65" d="100"/>
        </p:scale>
        <p:origin x="208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09/05/25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09/05/25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09/05/25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0099" y="2349500"/>
            <a:ext cx="2549324" cy="1405312"/>
          </a:xfrm>
        </p:spPr>
        <p:txBody>
          <a:bodyPr/>
          <a:lstStyle/>
          <a:p>
            <a:r>
              <a:rPr lang="it-IT" dirty="0"/>
              <a:t>SADI-S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2072" y="4734430"/>
            <a:ext cx="5183528" cy="168395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it-IT" sz="2800" b="1" dirty="0">
                <a:solidFill>
                  <a:srgbClr val="00ACB6"/>
                </a:solidFill>
              </a:rPr>
              <a:t>DOTT. FABIO GUCCIONE</a:t>
            </a:r>
          </a:p>
          <a:p>
            <a:pPr algn="ctr"/>
            <a:r>
              <a:rPr lang="it-IT" sz="2800" b="1" dirty="0">
                <a:solidFill>
                  <a:srgbClr val="00ACB6"/>
                </a:solidFill>
              </a:rPr>
              <a:t>CENTRO ECCELLENZA SICOB</a:t>
            </a:r>
          </a:p>
          <a:p>
            <a:pPr algn="ctr"/>
            <a:r>
              <a:rPr lang="it-IT" sz="2800" b="1" dirty="0">
                <a:solidFill>
                  <a:srgbClr val="00ACB6"/>
                </a:solidFill>
              </a:rPr>
              <a:t>POLICLINICO «G.MARTINO» MESSINA</a:t>
            </a:r>
          </a:p>
          <a:p>
            <a:endParaRPr lang="it-IT" sz="2800" b="1" dirty="0">
              <a:solidFill>
                <a:srgbClr val="00ACB6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A5512EC-ABEF-5E21-C512-5FF8C8701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999" y="4734431"/>
            <a:ext cx="1462849" cy="168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BEDFB1-554E-A73F-5BF7-E72BBC93F4AC}"/>
              </a:ext>
            </a:extLst>
          </p:cNvPr>
          <p:cNvSpPr txBox="1"/>
          <p:nvPr/>
        </p:nvSpPr>
        <p:spPr>
          <a:xfrm>
            <a:off x="2637692" y="123093"/>
            <a:ext cx="9923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0070C0"/>
                </a:solidFill>
              </a:rPr>
              <a:t>SADI-S – APPROCCIO ROBOTICO</a:t>
            </a:r>
          </a:p>
        </p:txBody>
      </p:sp>
      <p:pic>
        <p:nvPicPr>
          <p:cNvPr id="3" name="Immagine 2" descr="Immagine che contiene strumento, Attrezzature mediche, cavo, interno&#10;&#10;Descrizione generata automaticamente">
            <a:extLst>
              <a:ext uri="{FF2B5EF4-FFF2-40B4-BE49-F238E27FC236}">
                <a16:creationId xmlns:a16="http://schemas.microsoft.com/office/drawing/2014/main" id="{BE69D9AD-1C08-EC25-6259-A86BA47BD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r="2184"/>
          <a:stretch/>
        </p:blipFill>
        <p:spPr>
          <a:xfrm>
            <a:off x="4448908" y="1019908"/>
            <a:ext cx="7561386" cy="5050692"/>
          </a:xfrm>
          <a:prstGeom prst="rect">
            <a:avLst/>
          </a:prstGeom>
        </p:spPr>
      </p:pic>
      <p:pic>
        <p:nvPicPr>
          <p:cNvPr id="4" name="Immagine 3" descr="Immagine che contiene Attrezzature mediche, macchina, medico, assistenza sanitaria&#10;&#10;Descrizione generata automaticamente">
            <a:extLst>
              <a:ext uri="{FF2B5EF4-FFF2-40B4-BE49-F238E27FC236}">
                <a16:creationId xmlns:a16="http://schemas.microsoft.com/office/drawing/2014/main" id="{1C54BCB7-D1A9-1118-6A07-EE68CA7FA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6" y="2490132"/>
            <a:ext cx="3619012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ED5413-BD09-BCB0-FF8A-A768EF2A59AA}"/>
              </a:ext>
            </a:extLst>
          </p:cNvPr>
          <p:cNvSpPr txBox="1"/>
          <p:nvPr/>
        </p:nvSpPr>
        <p:spPr>
          <a:xfrm>
            <a:off x="2637692" y="123093"/>
            <a:ext cx="9923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0070C0"/>
                </a:solidFill>
              </a:rPr>
              <a:t>SADI-S – APPROCCIO ROBOTICO</a:t>
            </a:r>
          </a:p>
        </p:txBody>
      </p:sp>
      <p:pic>
        <p:nvPicPr>
          <p:cNvPr id="3" name="Immagine 2" descr="Immagine che contiene cartone animato, blu, interno&#10;&#10;Descrizione generata automaticamente">
            <a:extLst>
              <a:ext uri="{FF2B5EF4-FFF2-40B4-BE49-F238E27FC236}">
                <a16:creationId xmlns:a16="http://schemas.microsoft.com/office/drawing/2014/main" id="{87741583-1EF1-2D7A-23CC-CF48E91C7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994409"/>
            <a:ext cx="6049108" cy="5076191"/>
          </a:xfrm>
          <a:prstGeom prst="rect">
            <a:avLst/>
          </a:prstGeom>
        </p:spPr>
      </p:pic>
      <p:pic>
        <p:nvPicPr>
          <p:cNvPr id="4" name="Immagine 3" descr="Immagine che contiene Attrezzature mediche, tavolo operatorio&#10;&#10;Descrizione generata automaticamente">
            <a:extLst>
              <a:ext uri="{FF2B5EF4-FFF2-40B4-BE49-F238E27FC236}">
                <a16:creationId xmlns:a16="http://schemas.microsoft.com/office/drawing/2014/main" id="{D2B9A92B-CE8D-32DB-1CBC-A901A28C2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6" y="892534"/>
            <a:ext cx="4762500" cy="5178066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372E96C8-7105-6D74-4613-BEFBE63E7BC5}"/>
              </a:ext>
            </a:extLst>
          </p:cNvPr>
          <p:cNvCxnSpPr/>
          <p:nvPr/>
        </p:nvCxnSpPr>
        <p:spPr>
          <a:xfrm>
            <a:off x="9062532" y="1984169"/>
            <a:ext cx="0" cy="1565030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E153D-F71B-E7E7-0C59-39561E1F506E}"/>
              </a:ext>
            </a:extLst>
          </p:cNvPr>
          <p:cNvSpPr txBox="1"/>
          <p:nvPr/>
        </p:nvSpPr>
        <p:spPr>
          <a:xfrm>
            <a:off x="9159249" y="2582018"/>
            <a:ext cx="89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 CM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E189AC-31C5-F0D9-69A7-E124973C6D77}"/>
              </a:ext>
            </a:extLst>
          </p:cNvPr>
          <p:cNvSpPr txBox="1"/>
          <p:nvPr/>
        </p:nvSpPr>
        <p:spPr>
          <a:xfrm flipH="1">
            <a:off x="4411541" y="4973808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II OPERATORE</a:t>
            </a:r>
          </a:p>
        </p:txBody>
      </p:sp>
    </p:spTree>
    <p:extLst>
      <p:ext uri="{BB962C8B-B14F-4D97-AF65-F5344CB8AC3E}">
        <p14:creationId xmlns:p14="http://schemas.microsoft.com/office/powerpoint/2010/main" val="2855984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C7CA56-297B-5192-1801-E2EE9156B1E0}"/>
              </a:ext>
            </a:extLst>
          </p:cNvPr>
          <p:cNvSpPr txBox="1"/>
          <p:nvPr/>
        </p:nvSpPr>
        <p:spPr>
          <a:xfrm>
            <a:off x="2637692" y="123093"/>
            <a:ext cx="9923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0070C0"/>
                </a:solidFill>
              </a:rPr>
              <a:t>SADI-S – APPROCCIO LAPAROSCOPICO</a:t>
            </a:r>
          </a:p>
        </p:txBody>
      </p:sp>
      <p:pic>
        <p:nvPicPr>
          <p:cNvPr id="3" name="Immagine 2" descr="Immagine che contiene stanza d'ospedale, stanza, Attrezzature mediche, medico&#10;&#10;Descrizione generata automaticamente">
            <a:extLst>
              <a:ext uri="{FF2B5EF4-FFF2-40B4-BE49-F238E27FC236}">
                <a16:creationId xmlns:a16="http://schemas.microsoft.com/office/drawing/2014/main" id="{E07C8086-6F3B-1F26-D972-C4E9136A7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4" y="1013943"/>
            <a:ext cx="5434138" cy="5005857"/>
          </a:xfrm>
          <a:prstGeom prst="rect">
            <a:avLst/>
          </a:prstGeom>
        </p:spPr>
      </p:pic>
      <p:pic>
        <p:nvPicPr>
          <p:cNvPr id="4" name="Immagine 3" descr="Immagine che contiene plastica, Blu elettrico, Blu intenso, strumento&#10;&#10;Descrizione generata automaticamente">
            <a:extLst>
              <a:ext uri="{FF2B5EF4-FFF2-40B4-BE49-F238E27FC236}">
                <a16:creationId xmlns:a16="http://schemas.microsoft.com/office/drawing/2014/main" id="{4C5468C9-5CCD-775B-F909-D71709713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8129" y="470416"/>
            <a:ext cx="5005856" cy="609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2C816E-EFB6-9137-31D2-B1DF3913406C}"/>
              </a:ext>
            </a:extLst>
          </p:cNvPr>
          <p:cNvSpPr txBox="1"/>
          <p:nvPr/>
        </p:nvSpPr>
        <p:spPr>
          <a:xfrm>
            <a:off x="4949687" y="2325757"/>
            <a:ext cx="1503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389141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lastra dei raggi X, radiologia, Imaging medicale, schermata&#10;&#10;Descrizione generata automaticamente">
            <a:extLst>
              <a:ext uri="{FF2B5EF4-FFF2-40B4-BE49-F238E27FC236}">
                <a16:creationId xmlns:a16="http://schemas.microsoft.com/office/drawing/2014/main" id="{69E92760-C918-2114-9AEA-90B2194CB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564" y="2809774"/>
            <a:ext cx="3609964" cy="3165576"/>
          </a:xfrm>
          <a:prstGeom prst="rect">
            <a:avLst/>
          </a:prstGeom>
        </p:spPr>
      </p:pic>
      <p:pic>
        <p:nvPicPr>
          <p:cNvPr id="3" name="Immagine 2" descr="Immagine che contiene lastra dei raggi X, Imaging medicale, radiologia, radiografia&#10;&#10;Descrizione generata automaticamente">
            <a:extLst>
              <a:ext uri="{FF2B5EF4-FFF2-40B4-BE49-F238E27FC236}">
                <a16:creationId xmlns:a16="http://schemas.microsoft.com/office/drawing/2014/main" id="{A77663D9-20FA-CC0F-6E50-296B42777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4" y="2809774"/>
            <a:ext cx="3590683" cy="3165576"/>
          </a:xfrm>
          <a:prstGeom prst="rect">
            <a:avLst/>
          </a:prstGeom>
        </p:spPr>
      </p:pic>
      <p:pic>
        <p:nvPicPr>
          <p:cNvPr id="4" name="Immagine 3" descr="Immagine che contiene lastra dei raggi X, Imaging medicale, radiologia&#10;&#10;Descrizione generata automaticamente">
            <a:extLst>
              <a:ext uri="{FF2B5EF4-FFF2-40B4-BE49-F238E27FC236}">
                <a16:creationId xmlns:a16="http://schemas.microsoft.com/office/drawing/2014/main" id="{4A298407-F957-31B7-3F44-E69197CF3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05" y="980055"/>
            <a:ext cx="4168590" cy="501905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1C3423-5902-EAFB-EBA7-B8C0C94F20FB}"/>
              </a:ext>
            </a:extLst>
          </p:cNvPr>
          <p:cNvSpPr txBox="1"/>
          <p:nvPr/>
        </p:nvSpPr>
        <p:spPr>
          <a:xfrm>
            <a:off x="3333028" y="0"/>
            <a:ext cx="5249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0070C0"/>
                </a:solidFill>
              </a:rPr>
              <a:t>SADI-S – TRANSITO</a:t>
            </a:r>
          </a:p>
        </p:txBody>
      </p:sp>
    </p:spTree>
    <p:extLst>
      <p:ext uri="{BB962C8B-B14F-4D97-AF65-F5344CB8AC3E}">
        <p14:creationId xmlns:p14="http://schemas.microsoft.com/office/powerpoint/2010/main" val="59454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7600" y="-1613757"/>
            <a:ext cx="4526280" cy="3227514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2" name="Immagine 1" descr="Immagine che contiene vestiti, Viso umano, persona, giacca&#10;&#10;Descrizione generata automaticamente">
            <a:extLst>
              <a:ext uri="{FF2B5EF4-FFF2-40B4-BE49-F238E27FC236}">
                <a16:creationId xmlns:a16="http://schemas.microsoft.com/office/drawing/2014/main" id="{83A2783A-98E1-A29A-B767-C50F10CAB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108200"/>
            <a:ext cx="658368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53</TotalTime>
  <Words>36</Words>
  <Application>Microsoft Macintosh PowerPoint</Application>
  <PresentationFormat>Widescreen</PresentationFormat>
  <Paragraphs>12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0" baseType="lpstr">
      <vt:lpstr>Calibri</vt:lpstr>
      <vt:lpstr>Wingdings</vt:lpstr>
      <vt:lpstr>RetrospectVTI</vt:lpstr>
      <vt:lpstr>SADI-S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fabio guccione</cp:lastModifiedBy>
  <cp:revision>19</cp:revision>
  <dcterms:created xsi:type="dcterms:W3CDTF">2022-02-27T17:36:31Z</dcterms:created>
  <dcterms:modified xsi:type="dcterms:W3CDTF">2025-05-09T21:40:45Z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